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257" r:id="rId2"/>
  </p:sldIdLst>
  <p:sldSz cx="6858000" cy="9906000" type="A4"/>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3120" userDrawn="1">
          <p15:clr>
            <a:srgbClr val="A4A3A4"/>
          </p15:clr>
        </p15:guide>
        <p15:guide id="2" pos="216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386AF8"/>
    <a:srgbClr val="523CF4"/>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76" d="100"/>
          <a:sy n="76" d="100"/>
        </p:scale>
        <p:origin x="3174" y="90"/>
      </p:cViewPr>
      <p:guideLst>
        <p:guide orient="horz" pos="3120"/>
        <p:guide pos="216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F5AA056-9F0C-495C-A0F7-14F9CB7CDB05}" type="datetimeFigureOut">
              <a:rPr kumimoji="1" lang="ja-JP" altLang="en-US" smtClean="0"/>
              <a:t>2021/9/17</a:t>
            </a:fld>
            <a:endParaRPr kumimoji="1" lang="ja-JP" altLang="en-US"/>
          </a:p>
        </p:txBody>
      </p:sp>
      <p:sp>
        <p:nvSpPr>
          <p:cNvPr id="4" name="スライド イメージ プレースホルダー 3"/>
          <p:cNvSpPr>
            <a:spLocks noGrp="1" noRot="1" noChangeAspect="1"/>
          </p:cNvSpPr>
          <p:nvPr>
            <p:ph type="sldImg" idx="2"/>
          </p:nvPr>
        </p:nvSpPr>
        <p:spPr>
          <a:xfrm>
            <a:off x="2360613" y="1143000"/>
            <a:ext cx="2136775"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smtClean="0"/>
              <a:t>マスター テキストの書式設定</a:t>
            </a:r>
          </a:p>
          <a:p>
            <a:pPr lvl="1"/>
            <a:r>
              <a:rPr kumimoji="1" lang="ja-JP" altLang="en-US" smtClean="0"/>
              <a:t>第 </a:t>
            </a:r>
            <a:r>
              <a:rPr kumimoji="1" lang="en-US" altLang="ja-JP" smtClean="0"/>
              <a:t>2 </a:t>
            </a:r>
            <a:r>
              <a:rPr kumimoji="1" lang="ja-JP" altLang="en-US" smtClean="0"/>
              <a:t>レベル</a:t>
            </a:r>
          </a:p>
          <a:p>
            <a:pPr lvl="2"/>
            <a:r>
              <a:rPr kumimoji="1" lang="ja-JP" altLang="en-US" smtClean="0"/>
              <a:t>第 </a:t>
            </a:r>
            <a:r>
              <a:rPr kumimoji="1" lang="en-US" altLang="ja-JP" smtClean="0"/>
              <a:t>3 </a:t>
            </a:r>
            <a:r>
              <a:rPr kumimoji="1" lang="ja-JP" altLang="en-US" smtClean="0"/>
              <a:t>レベル</a:t>
            </a:r>
          </a:p>
          <a:p>
            <a:pPr lvl="3"/>
            <a:r>
              <a:rPr kumimoji="1" lang="ja-JP" altLang="en-US" smtClean="0"/>
              <a:t>第 </a:t>
            </a:r>
            <a:r>
              <a:rPr kumimoji="1" lang="en-US" altLang="ja-JP" smtClean="0"/>
              <a:t>4 </a:t>
            </a:r>
            <a:r>
              <a:rPr kumimoji="1" lang="ja-JP" altLang="en-US" smtClean="0"/>
              <a:t>レベル</a:t>
            </a:r>
          </a:p>
          <a:p>
            <a:pPr lvl="4"/>
            <a:r>
              <a:rPr kumimoji="1" lang="ja-JP" altLang="en-US" smtClean="0"/>
              <a:t>第 </a:t>
            </a:r>
            <a:r>
              <a:rPr kumimoji="1" lang="en-US" altLang="ja-JP" smtClean="0"/>
              <a:t>5 </a:t>
            </a:r>
            <a:r>
              <a:rPr kumimoji="1" lang="ja-JP" altLang="en-US" smtClean="0"/>
              <a:t>レベル</a:t>
            </a:r>
            <a:endParaRPr kumimoji="1" lang="ja-JP" altLang="en-US"/>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7A4C2-E5EE-4CD7-AE31-A2D80AF91070}" type="slidenum">
              <a:rPr kumimoji="1" lang="ja-JP" altLang="en-US" smtClean="0"/>
              <a:t>‹#›</a:t>
            </a:fld>
            <a:endParaRPr kumimoji="1" lang="ja-JP" altLang="en-US"/>
          </a:p>
        </p:txBody>
      </p:sp>
    </p:spTree>
    <p:extLst>
      <p:ext uri="{BB962C8B-B14F-4D97-AF65-F5344CB8AC3E}">
        <p14:creationId xmlns:p14="http://schemas.microsoft.com/office/powerpoint/2010/main" val="129508185"/>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514350" y="1621191"/>
            <a:ext cx="5829300" cy="3448756"/>
          </a:xfrm>
        </p:spPr>
        <p:txBody>
          <a:bodyPr anchor="b"/>
          <a:lstStyle>
            <a:lvl1pPr algn="ctr">
              <a:defRPr sz="4500"/>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857250" y="5202944"/>
            <a:ext cx="5143500" cy="2391656"/>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3126045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19117672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07757" y="527403"/>
            <a:ext cx="1478756" cy="8394877"/>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471488" y="527403"/>
            <a:ext cx="4350544" cy="8394877"/>
          </a:xfrm>
        </p:spPr>
        <p:txBody>
          <a:bodyPr vert="eaVe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3868728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8209142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467916" y="2469624"/>
            <a:ext cx="5915025" cy="4120620"/>
          </a:xfrm>
        </p:spPr>
        <p:txBody>
          <a:bodyPr anchor="b"/>
          <a:lstStyle>
            <a:lvl1pPr>
              <a:defRPr sz="4500"/>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67916" y="6629226"/>
            <a:ext cx="5915025" cy="2166937"/>
          </a:xfrm>
        </p:spPr>
        <p:txBody>
          <a:bodyPr/>
          <a:lstStyle>
            <a:lvl1pPr marL="0" indent="0">
              <a:buNone/>
              <a:defRPr sz="1800">
                <a:solidFill>
                  <a:schemeClr val="tx1"/>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722888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471488"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3471863" y="2637014"/>
            <a:ext cx="2914650" cy="6285266"/>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5961843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472381" y="527405"/>
            <a:ext cx="5915025" cy="1914702"/>
          </a:xfrm>
        </p:spPr>
        <p:txBody>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2381" y="2428347"/>
            <a:ext cx="2901255"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4" name="Content Placeholder 3"/>
          <p:cNvSpPr>
            <a:spLocks noGrp="1"/>
          </p:cNvSpPr>
          <p:nvPr>
            <p:ph sz="half" idx="2"/>
          </p:nvPr>
        </p:nvSpPr>
        <p:spPr>
          <a:xfrm>
            <a:off x="472381" y="3618442"/>
            <a:ext cx="2901255"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3471863" y="2428347"/>
            <a:ext cx="2915543" cy="1190095"/>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3471863" y="3618442"/>
            <a:ext cx="2915543" cy="5322183"/>
          </a:xfrm>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8452961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927644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1675822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2915543" y="1426283"/>
            <a:ext cx="3471863" cy="7039681"/>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88063276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472381" y="660400"/>
            <a:ext cx="2211884" cy="2311400"/>
          </a:xfrm>
        </p:spPr>
        <p:txBody>
          <a:bodyPr anchor="b"/>
          <a:lstStyle>
            <a:lvl1pPr>
              <a:defRPr sz="240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2915543" y="1426283"/>
            <a:ext cx="3471863" cy="7039681"/>
          </a:xfrm>
        </p:spPr>
        <p:txBody>
          <a:bodyPr anchor="t"/>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ja-JP" altLang="en-US" smtClean="0"/>
              <a:t>図を追加</a:t>
            </a:r>
            <a:endParaRPr lang="en-US" dirty="0"/>
          </a:p>
        </p:txBody>
      </p:sp>
      <p:sp>
        <p:nvSpPr>
          <p:cNvPr id="4" name="Text Placeholder 3"/>
          <p:cNvSpPr>
            <a:spLocks noGrp="1"/>
          </p:cNvSpPr>
          <p:nvPr>
            <p:ph type="body" sz="half" idx="2"/>
          </p:nvPr>
        </p:nvSpPr>
        <p:spPr>
          <a:xfrm>
            <a:off x="472381" y="2971800"/>
            <a:ext cx="2211884" cy="5505627"/>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D9004AE2-0367-4633-B210-8F73B4C81CD1}" type="datetimeFigureOut">
              <a:rPr kumimoji="1" lang="ja-JP" altLang="en-US" smtClean="0"/>
              <a:t>2021/9/17</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229185186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71488" y="527405"/>
            <a:ext cx="5915025" cy="1914702"/>
          </a:xfrm>
          <a:prstGeom prst="rect">
            <a:avLst/>
          </a:prstGeom>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471488" y="2637014"/>
            <a:ext cx="5915025" cy="6285266"/>
          </a:xfrm>
          <a:prstGeom prst="rect">
            <a:avLst/>
          </a:prstGeom>
        </p:spPr>
        <p:txBody>
          <a:bodyPr vert="horz" lIns="91440" tIns="45720" rIns="91440" bIns="45720" rtlCol="0">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471488" y="9181397"/>
            <a:ext cx="1543050" cy="527403"/>
          </a:xfrm>
          <a:prstGeom prst="rect">
            <a:avLst/>
          </a:prstGeom>
        </p:spPr>
        <p:txBody>
          <a:bodyPr vert="horz" lIns="91440" tIns="45720" rIns="91440" bIns="45720" rtlCol="0" anchor="ctr"/>
          <a:lstStyle>
            <a:lvl1pPr algn="l">
              <a:defRPr sz="900">
                <a:solidFill>
                  <a:schemeClr val="tx1">
                    <a:tint val="75000"/>
                  </a:schemeClr>
                </a:solidFill>
              </a:defRPr>
            </a:lvl1pPr>
          </a:lstStyle>
          <a:p>
            <a:fld id="{D9004AE2-0367-4633-B210-8F73B4C81CD1}" type="datetimeFigureOut">
              <a:rPr kumimoji="1" lang="ja-JP" altLang="en-US" smtClean="0"/>
              <a:t>2021/9/17</a:t>
            </a:fld>
            <a:endParaRPr kumimoji="1" lang="ja-JP" altLang="en-US"/>
          </a:p>
        </p:txBody>
      </p:sp>
      <p:sp>
        <p:nvSpPr>
          <p:cNvPr id="5" name="Footer Placeholder 4"/>
          <p:cNvSpPr>
            <a:spLocks noGrp="1"/>
          </p:cNvSpPr>
          <p:nvPr>
            <p:ph type="ftr" sz="quarter" idx="3"/>
          </p:nvPr>
        </p:nvSpPr>
        <p:spPr>
          <a:xfrm>
            <a:off x="2271713" y="9181397"/>
            <a:ext cx="2314575" cy="527403"/>
          </a:xfrm>
          <a:prstGeom prst="rect">
            <a:avLst/>
          </a:prstGeom>
        </p:spPr>
        <p:txBody>
          <a:bodyPr vert="horz" lIns="91440" tIns="45720" rIns="91440" bIns="45720" rtlCol="0" anchor="ctr"/>
          <a:lstStyle>
            <a:lvl1pPr algn="ctr">
              <a:defRPr sz="9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4843463" y="9181397"/>
            <a:ext cx="1543050" cy="527403"/>
          </a:xfrm>
          <a:prstGeom prst="rect">
            <a:avLst/>
          </a:prstGeom>
        </p:spPr>
        <p:txBody>
          <a:bodyPr vert="horz" lIns="91440" tIns="45720" rIns="91440" bIns="45720" rtlCol="0" anchor="ctr"/>
          <a:lstStyle>
            <a:lvl1pPr algn="r">
              <a:defRPr sz="900">
                <a:solidFill>
                  <a:schemeClr val="tx1">
                    <a:tint val="75000"/>
                  </a:schemeClr>
                </a:solidFill>
              </a:defRPr>
            </a:lvl1pPr>
          </a:lstStyle>
          <a:p>
            <a:fld id="{6564AB35-A6DD-408E-8771-90B2868DBFC1}" type="slidenum">
              <a:rPr kumimoji="1" lang="ja-JP" altLang="en-US" smtClean="0"/>
              <a:t>‹#›</a:t>
            </a:fld>
            <a:endParaRPr kumimoji="1" lang="ja-JP" altLang="en-US"/>
          </a:p>
        </p:txBody>
      </p:sp>
    </p:spTree>
    <p:extLst>
      <p:ext uri="{BB962C8B-B14F-4D97-AF65-F5344CB8AC3E}">
        <p14:creationId xmlns:p14="http://schemas.microsoft.com/office/powerpoint/2010/main" val="125929966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685800" rtl="0" eaLnBrk="1" latinLnBrk="0" hangingPunct="1">
        <a:lnSpc>
          <a:spcPct val="90000"/>
        </a:lnSpc>
        <a:spcBef>
          <a:spcPct val="0"/>
        </a:spcBef>
        <a:buNone/>
        <a:defRPr kumimoji="1" sz="3300" kern="1200">
          <a:solidFill>
            <a:schemeClr val="tx1"/>
          </a:solidFill>
          <a:latin typeface="+mj-lt"/>
          <a:ea typeface="+mj-ea"/>
          <a:cs typeface="+mj-cs"/>
        </a:defRPr>
      </a:lvl1pPr>
    </p:titleStyle>
    <p:bodyStyle>
      <a:lvl1pPr marL="171450" indent="-171450" algn="l" defTabSz="685800" rtl="0" eaLnBrk="1" latinLnBrk="0" hangingPunct="1">
        <a:lnSpc>
          <a:spcPct val="90000"/>
        </a:lnSpc>
        <a:spcBef>
          <a:spcPts val="750"/>
        </a:spcBef>
        <a:buFont typeface="Arial" panose="020B0604020202020204" pitchFamily="34" charset="0"/>
        <a:buChar char="•"/>
        <a:defRPr kumimoji="1"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Font typeface="Arial" panose="020B0604020202020204" pitchFamily="34" charset="0"/>
        <a:buChar char="•"/>
        <a:defRPr kumimoji="1"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Font typeface="Arial" panose="020B0604020202020204" pitchFamily="34" charset="0"/>
        <a:buChar char="•"/>
        <a:defRPr kumimoji="1"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kumimoji="1" sz="1350" kern="1200">
          <a:solidFill>
            <a:schemeClr val="tx1"/>
          </a:solidFill>
          <a:latin typeface="+mn-lt"/>
          <a:ea typeface="+mn-ea"/>
          <a:cs typeface="+mn-cs"/>
        </a:defRPr>
      </a:lvl9pPr>
    </p:bodyStyle>
    <p:otherStyle>
      <a:defPPr>
        <a:defRPr lang="en-US"/>
      </a:defPPr>
      <a:lvl1pPr marL="0" algn="l" defTabSz="685800" rtl="0" eaLnBrk="1" latinLnBrk="0" hangingPunct="1">
        <a:defRPr kumimoji="1" sz="1350" kern="1200">
          <a:solidFill>
            <a:schemeClr val="tx1"/>
          </a:solidFill>
          <a:latin typeface="+mn-lt"/>
          <a:ea typeface="+mn-ea"/>
          <a:cs typeface="+mn-cs"/>
        </a:defRPr>
      </a:lvl1pPr>
      <a:lvl2pPr marL="342900" algn="l" defTabSz="685800" rtl="0" eaLnBrk="1" latinLnBrk="0" hangingPunct="1">
        <a:defRPr kumimoji="1" sz="1350" kern="1200">
          <a:solidFill>
            <a:schemeClr val="tx1"/>
          </a:solidFill>
          <a:latin typeface="+mn-lt"/>
          <a:ea typeface="+mn-ea"/>
          <a:cs typeface="+mn-cs"/>
        </a:defRPr>
      </a:lvl2pPr>
      <a:lvl3pPr marL="685800" algn="l" defTabSz="685800" rtl="0" eaLnBrk="1" latinLnBrk="0" hangingPunct="1">
        <a:defRPr kumimoji="1" sz="1350" kern="1200">
          <a:solidFill>
            <a:schemeClr val="tx1"/>
          </a:solidFill>
          <a:latin typeface="+mn-lt"/>
          <a:ea typeface="+mn-ea"/>
          <a:cs typeface="+mn-cs"/>
        </a:defRPr>
      </a:lvl3pPr>
      <a:lvl4pPr marL="1028700" algn="l" defTabSz="685800" rtl="0" eaLnBrk="1" latinLnBrk="0" hangingPunct="1">
        <a:defRPr kumimoji="1" sz="1350" kern="1200">
          <a:solidFill>
            <a:schemeClr val="tx1"/>
          </a:solidFill>
          <a:latin typeface="+mn-lt"/>
          <a:ea typeface="+mn-ea"/>
          <a:cs typeface="+mn-cs"/>
        </a:defRPr>
      </a:lvl4pPr>
      <a:lvl5pPr marL="1371600" algn="l" defTabSz="685800" rtl="0" eaLnBrk="1" latinLnBrk="0" hangingPunct="1">
        <a:defRPr kumimoji="1" sz="1350" kern="1200">
          <a:solidFill>
            <a:schemeClr val="tx1"/>
          </a:solidFill>
          <a:latin typeface="+mn-lt"/>
          <a:ea typeface="+mn-ea"/>
          <a:cs typeface="+mn-cs"/>
        </a:defRPr>
      </a:lvl5pPr>
      <a:lvl6pPr marL="1714500" algn="l" defTabSz="685800" rtl="0" eaLnBrk="1" latinLnBrk="0" hangingPunct="1">
        <a:defRPr kumimoji="1" sz="1350" kern="1200">
          <a:solidFill>
            <a:schemeClr val="tx1"/>
          </a:solidFill>
          <a:latin typeface="+mn-lt"/>
          <a:ea typeface="+mn-ea"/>
          <a:cs typeface="+mn-cs"/>
        </a:defRPr>
      </a:lvl6pPr>
      <a:lvl7pPr marL="2057400" algn="l" defTabSz="685800" rtl="0" eaLnBrk="1" latinLnBrk="0" hangingPunct="1">
        <a:defRPr kumimoji="1" sz="1350" kern="1200">
          <a:solidFill>
            <a:schemeClr val="tx1"/>
          </a:solidFill>
          <a:latin typeface="+mn-lt"/>
          <a:ea typeface="+mn-ea"/>
          <a:cs typeface="+mn-cs"/>
        </a:defRPr>
      </a:lvl7pPr>
      <a:lvl8pPr marL="2400300" algn="l" defTabSz="685800" rtl="0" eaLnBrk="1" latinLnBrk="0" hangingPunct="1">
        <a:defRPr kumimoji="1" sz="1350" kern="1200">
          <a:solidFill>
            <a:schemeClr val="tx1"/>
          </a:solidFill>
          <a:latin typeface="+mn-lt"/>
          <a:ea typeface="+mn-ea"/>
          <a:cs typeface="+mn-cs"/>
        </a:defRPr>
      </a:lvl8pPr>
      <a:lvl9pPr marL="2743200" algn="l" defTabSz="685800" rtl="0" eaLnBrk="1" latinLnBrk="0" hangingPunct="1">
        <a:defRPr kumimoji="1" sz="135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正方形/長方形 3"/>
          <p:cNvSpPr/>
          <p:nvPr/>
        </p:nvSpPr>
        <p:spPr>
          <a:xfrm>
            <a:off x="0" y="609600"/>
            <a:ext cx="6858000" cy="1034826"/>
          </a:xfrm>
          <a:prstGeom prst="rect">
            <a:avLst/>
          </a:prstGeom>
          <a:solidFill>
            <a:srgbClr val="386AF8"/>
          </a:solidFill>
          <a:ln>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2800" b="1" dirty="0" smtClean="0">
                <a:latin typeface="メイリオ" panose="020B0604030504040204" pitchFamily="50" charset="-128"/>
                <a:ea typeface="メイリオ" panose="020B0604030504040204" pitchFamily="50" charset="-128"/>
              </a:rPr>
              <a:t>マイナポータル上で健診結果などを</a:t>
            </a:r>
            <a:r>
              <a:rPr kumimoji="1" lang="en-US" altLang="ja-JP" sz="2800" b="1" dirty="0" smtClean="0">
                <a:latin typeface="メイリオ" panose="020B0604030504040204" pitchFamily="50" charset="-128"/>
                <a:ea typeface="メイリオ" panose="020B0604030504040204" pitchFamily="50" charset="-128"/>
              </a:rPr>
              <a:t/>
            </a:r>
            <a:br>
              <a:rPr kumimoji="1" lang="en-US" altLang="ja-JP" sz="2800" b="1" dirty="0" smtClean="0">
                <a:latin typeface="メイリオ" panose="020B0604030504040204" pitchFamily="50" charset="-128"/>
                <a:ea typeface="メイリオ" panose="020B0604030504040204" pitchFamily="50" charset="-128"/>
              </a:rPr>
            </a:br>
            <a:r>
              <a:rPr kumimoji="1" lang="ja-JP" altLang="en-US" sz="2800" b="1" dirty="0" smtClean="0">
                <a:latin typeface="メイリオ" panose="020B0604030504040204" pitchFamily="50" charset="-128"/>
                <a:ea typeface="メイリオ" panose="020B0604030504040204" pitchFamily="50" charset="-128"/>
              </a:rPr>
              <a:t>閲覧できるようになります</a:t>
            </a:r>
            <a:endParaRPr kumimoji="1" lang="ja-JP" altLang="en-US" sz="2800" b="1" dirty="0">
              <a:latin typeface="メイリオ" panose="020B0604030504040204" pitchFamily="50" charset="-128"/>
              <a:ea typeface="メイリオ" panose="020B0604030504040204" pitchFamily="50" charset="-128"/>
            </a:endParaRPr>
          </a:p>
        </p:txBody>
      </p:sp>
      <p:sp>
        <p:nvSpPr>
          <p:cNvPr id="5" name="正方形/長方形 4"/>
          <p:cNvSpPr/>
          <p:nvPr/>
        </p:nvSpPr>
        <p:spPr>
          <a:xfrm>
            <a:off x="0" y="0"/>
            <a:ext cx="6854048" cy="609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kumimoji="1" lang="ja-JP" altLang="en-US" b="1" dirty="0" smtClean="0">
                <a:solidFill>
                  <a:srgbClr val="386AF8"/>
                </a:solidFill>
                <a:latin typeface="メイリオ" panose="020B0604030504040204" pitchFamily="50" charset="-128"/>
                <a:ea typeface="メイリオ" panose="020B0604030504040204" pitchFamily="50" charset="-128"/>
              </a:rPr>
              <a:t>特定健診の対象年齢の加入者の皆さま</a:t>
            </a:r>
            <a:endParaRPr kumimoji="1" lang="ja-JP" altLang="en-US" b="1" dirty="0">
              <a:solidFill>
                <a:srgbClr val="386AF8"/>
              </a:solidFill>
              <a:latin typeface="メイリオ" panose="020B0604030504040204" pitchFamily="50" charset="-128"/>
              <a:ea typeface="メイリオ" panose="020B0604030504040204" pitchFamily="50" charset="-128"/>
            </a:endParaRPr>
          </a:p>
        </p:txBody>
      </p:sp>
      <p:sp>
        <p:nvSpPr>
          <p:cNvPr id="25" name="角丸四角形 24"/>
          <p:cNvSpPr/>
          <p:nvPr/>
        </p:nvSpPr>
        <p:spPr>
          <a:xfrm>
            <a:off x="1304925" y="3749909"/>
            <a:ext cx="4248150" cy="1417644"/>
          </a:xfrm>
          <a:prstGeom prst="roundRect">
            <a:avLst/>
          </a:prstGeom>
          <a:solidFill>
            <a:schemeClr val="accent2"/>
          </a:solidFill>
          <a:ln>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sz="2800" b="1" dirty="0">
              <a:latin typeface="メイリオ" panose="020B0604030504040204" pitchFamily="50" charset="-128"/>
              <a:ea typeface="メイリオ" panose="020B0604030504040204" pitchFamily="50" charset="-128"/>
            </a:endParaRPr>
          </a:p>
        </p:txBody>
      </p:sp>
      <p:sp>
        <p:nvSpPr>
          <p:cNvPr id="30" name="正方形/長方形 29"/>
          <p:cNvSpPr/>
          <p:nvPr/>
        </p:nvSpPr>
        <p:spPr>
          <a:xfrm>
            <a:off x="266700" y="7378290"/>
            <a:ext cx="6324600" cy="799410"/>
          </a:xfrm>
          <a:prstGeom prst="rect">
            <a:avLst/>
          </a:prstGeom>
          <a:solidFill>
            <a:schemeClr val="bg1"/>
          </a:solidFill>
          <a:ln w="38100">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（例）登録完了済</a:t>
            </a:r>
            <a:r>
              <a:rPr kumimoji="1" lang="en-US" altLang="ja-JP" sz="1600" dirty="0" smtClean="0">
                <a:solidFill>
                  <a:schemeClr val="tx1"/>
                </a:solidFill>
                <a:latin typeface="メイリオ" panose="020B0604030504040204" pitchFamily="50" charset="-128"/>
                <a:ea typeface="メイリオ" panose="020B0604030504040204" pitchFamily="50" charset="-128"/>
              </a:rPr>
              <a:t>/</a:t>
            </a:r>
            <a:r>
              <a:rPr kumimoji="1" lang="ja-JP" altLang="en-US" sz="1600" dirty="0" smtClean="0">
                <a:solidFill>
                  <a:schemeClr val="tx1"/>
                </a:solidFill>
                <a:latin typeface="メイリオ" panose="020B0604030504040204" pitchFamily="50" charset="-128"/>
                <a:ea typeface="メイリオ" panose="020B0604030504040204" pitchFamily="50" charset="-128"/>
              </a:rPr>
              <a:t>令和３年</a:t>
            </a:r>
            <a:r>
              <a:rPr kumimoji="1" lang="en-US" altLang="ja-JP" sz="1600" dirty="0" smtClean="0">
                <a:solidFill>
                  <a:schemeClr val="tx1"/>
                </a:solidFill>
                <a:latin typeface="メイリオ" panose="020B0604030504040204" pitchFamily="50" charset="-128"/>
                <a:ea typeface="メイリオ" panose="020B0604030504040204" pitchFamily="50" charset="-128"/>
              </a:rPr>
              <a:t>11</a:t>
            </a:r>
            <a:r>
              <a:rPr kumimoji="1" lang="ja-JP" altLang="en-US" sz="1600" dirty="0" smtClean="0">
                <a:solidFill>
                  <a:schemeClr val="tx1"/>
                </a:solidFill>
                <a:latin typeface="メイリオ" panose="020B0604030504040204" pitchFamily="50" charset="-128"/>
                <a:ea typeface="メイリオ" panose="020B0604030504040204" pitchFamily="50" charset="-128"/>
              </a:rPr>
              <a:t>月１日までに登録完了予定</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6" name="テキスト ボックス 25"/>
          <p:cNvSpPr txBox="1"/>
          <p:nvPr/>
        </p:nvSpPr>
        <p:spPr>
          <a:xfrm>
            <a:off x="165100" y="5472762"/>
            <a:ext cx="6527800" cy="923330"/>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dirty="0" smtClean="0">
                <a:latin typeface="メイリオ" panose="020B0604030504040204" pitchFamily="50" charset="-128"/>
                <a:ea typeface="メイリオ" panose="020B0604030504040204" pitchFamily="50" charset="-128"/>
              </a:rPr>
              <a:t>この仕組みを用いて、令和２年度以降に受診していただいた健診の結果を閲覧できるよう、下記のスケジュールでデータを登録する予定です。</a:t>
            </a:r>
            <a:endParaRPr kumimoji="1" lang="ja-JP" altLang="en-US" dirty="0">
              <a:latin typeface="メイリオ" panose="020B0604030504040204" pitchFamily="50" charset="-128"/>
              <a:ea typeface="メイリオ" panose="020B0604030504040204" pitchFamily="50" charset="-128"/>
            </a:endParaRPr>
          </a:p>
        </p:txBody>
      </p:sp>
      <p:sp>
        <p:nvSpPr>
          <p:cNvPr id="28" name="正方形/長方形 27"/>
          <p:cNvSpPr/>
          <p:nvPr/>
        </p:nvSpPr>
        <p:spPr>
          <a:xfrm>
            <a:off x="419100" y="7108345"/>
            <a:ext cx="6019800" cy="420111"/>
          </a:xfrm>
          <a:prstGeom prst="rect">
            <a:avLst/>
          </a:prstGeom>
          <a:solidFill>
            <a:srgbClr val="386AF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メイリオ" panose="020B0604030504040204" pitchFamily="50" charset="-128"/>
                <a:ea typeface="メイリオ" panose="020B0604030504040204" pitchFamily="50" charset="-128"/>
              </a:rPr>
              <a:t>令和</a:t>
            </a:r>
            <a:r>
              <a:rPr kumimoji="1" lang="ja-JP" altLang="en-US" sz="1200" b="1" dirty="0">
                <a:latin typeface="メイリオ" panose="020B0604030504040204" pitchFamily="50" charset="-128"/>
                <a:ea typeface="メイリオ" panose="020B0604030504040204" pitchFamily="50" charset="-128"/>
              </a:rPr>
              <a:t>２年度（令和２年４月１日～令和３年３月</a:t>
            </a:r>
            <a:r>
              <a:rPr kumimoji="1" lang="en-US" altLang="ja-JP" sz="1200" b="1" dirty="0">
                <a:latin typeface="メイリオ" panose="020B0604030504040204" pitchFamily="50" charset="-128"/>
                <a:ea typeface="メイリオ" panose="020B0604030504040204" pitchFamily="50" charset="-128"/>
              </a:rPr>
              <a:t>31</a:t>
            </a:r>
            <a:r>
              <a:rPr kumimoji="1" lang="ja-JP" altLang="en-US" sz="1200" b="1" dirty="0">
                <a:latin typeface="メイリオ" panose="020B0604030504040204" pitchFamily="50" charset="-128"/>
                <a:ea typeface="メイリオ" panose="020B0604030504040204" pitchFamily="50" charset="-128"/>
              </a:rPr>
              <a:t>日）健</a:t>
            </a:r>
            <a:r>
              <a:rPr kumimoji="1" lang="ja-JP" altLang="en-US" sz="1200" b="1" dirty="0" smtClean="0">
                <a:latin typeface="メイリオ" panose="020B0604030504040204" pitchFamily="50" charset="-128"/>
                <a:ea typeface="メイリオ" panose="020B0604030504040204" pitchFamily="50" charset="-128"/>
              </a:rPr>
              <a:t>診実施分登録予定時期</a:t>
            </a:r>
            <a:endParaRPr kumimoji="1" lang="ja-JP" altLang="en-US" sz="1200" b="1" dirty="0">
              <a:latin typeface="メイリオ" panose="020B0604030504040204" pitchFamily="50" charset="-128"/>
              <a:ea typeface="メイリオ" panose="020B0604030504040204" pitchFamily="50" charset="-128"/>
            </a:endParaRPr>
          </a:p>
        </p:txBody>
      </p:sp>
      <p:sp>
        <p:nvSpPr>
          <p:cNvPr id="31" name="正方形/長方形 30"/>
          <p:cNvSpPr/>
          <p:nvPr/>
        </p:nvSpPr>
        <p:spPr>
          <a:xfrm>
            <a:off x="266700" y="8591530"/>
            <a:ext cx="6324600" cy="799410"/>
          </a:xfrm>
          <a:prstGeom prst="rect">
            <a:avLst/>
          </a:prstGeom>
          <a:solidFill>
            <a:schemeClr val="bg1"/>
          </a:solidFill>
          <a:ln w="38100">
            <a:solidFill>
              <a:srgbClr val="386AF8"/>
            </a:solidFill>
          </a:ln>
        </p:spPr>
        <p:style>
          <a:lnRef idx="2">
            <a:schemeClr val="accent1">
              <a:shade val="50000"/>
            </a:schemeClr>
          </a:lnRef>
          <a:fillRef idx="1">
            <a:schemeClr val="accent1"/>
          </a:fillRef>
          <a:effectRef idx="0">
            <a:schemeClr val="accent1"/>
          </a:effectRef>
          <a:fontRef idx="minor">
            <a:schemeClr val="lt1"/>
          </a:fontRef>
        </p:style>
        <p:txBody>
          <a:bodyPr tIns="180000" rtlCol="0" anchor="ctr"/>
          <a:lstStyle/>
          <a:p>
            <a:pPr algn="ctr"/>
            <a:r>
              <a:rPr kumimoji="1" lang="ja-JP" altLang="en-US" sz="1600" dirty="0" smtClean="0">
                <a:solidFill>
                  <a:schemeClr val="tx1"/>
                </a:solidFill>
                <a:latin typeface="メイリオ" panose="020B0604030504040204" pitchFamily="50" charset="-128"/>
                <a:ea typeface="メイリオ" panose="020B0604030504040204" pitchFamily="50" charset="-128"/>
              </a:rPr>
              <a:t>（例）健診受診年度の</a:t>
            </a:r>
            <a:r>
              <a:rPr kumimoji="1" lang="ja-JP" altLang="en-US" sz="1600" smtClean="0">
                <a:solidFill>
                  <a:schemeClr val="tx1"/>
                </a:solidFill>
                <a:latin typeface="メイリオ" panose="020B0604030504040204" pitchFamily="50" charset="-128"/>
                <a:ea typeface="メイリオ" panose="020B0604030504040204" pitchFamily="50" charset="-128"/>
              </a:rPr>
              <a:t>翌年度の○月○日</a:t>
            </a:r>
            <a:r>
              <a:rPr kumimoji="1" lang="ja-JP" altLang="en-US" sz="1600" dirty="0" smtClean="0">
                <a:solidFill>
                  <a:schemeClr val="tx1"/>
                </a:solidFill>
                <a:latin typeface="メイリオ" panose="020B0604030504040204" pitchFamily="50" charset="-128"/>
                <a:ea typeface="メイリオ" panose="020B0604030504040204" pitchFamily="50" charset="-128"/>
              </a:rPr>
              <a:t>までに登録完了予定</a:t>
            </a:r>
            <a:endParaRPr kumimoji="1" lang="ja-JP" altLang="en-US" sz="1600" dirty="0">
              <a:solidFill>
                <a:schemeClr val="tx1"/>
              </a:solidFill>
              <a:latin typeface="メイリオ" panose="020B0604030504040204" pitchFamily="50" charset="-128"/>
              <a:ea typeface="メイリオ" panose="020B0604030504040204" pitchFamily="50" charset="-128"/>
            </a:endParaRPr>
          </a:p>
        </p:txBody>
      </p:sp>
      <p:sp>
        <p:nvSpPr>
          <p:cNvPr id="29" name="正方形/長方形 28"/>
          <p:cNvSpPr/>
          <p:nvPr/>
        </p:nvSpPr>
        <p:spPr>
          <a:xfrm>
            <a:off x="419100" y="8298212"/>
            <a:ext cx="6019800" cy="420111"/>
          </a:xfrm>
          <a:prstGeom prst="rect">
            <a:avLst/>
          </a:prstGeom>
          <a:solidFill>
            <a:srgbClr val="386AF8"/>
          </a:solidFill>
          <a:ln w="3810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200" b="1" dirty="0" smtClean="0">
                <a:latin typeface="メイリオ" panose="020B0604030504040204" pitchFamily="50" charset="-128"/>
                <a:ea typeface="メイリオ" panose="020B0604030504040204" pitchFamily="50" charset="-128"/>
              </a:rPr>
              <a:t>令和３年度以降（令和</a:t>
            </a:r>
            <a:r>
              <a:rPr kumimoji="1" lang="ja-JP" altLang="en-US" sz="1200" b="1" dirty="0">
                <a:latin typeface="メイリオ" panose="020B0604030504040204" pitchFamily="50" charset="-128"/>
                <a:ea typeface="メイリオ" panose="020B0604030504040204" pitchFamily="50" charset="-128"/>
              </a:rPr>
              <a:t>３年４月１日</a:t>
            </a:r>
            <a:r>
              <a:rPr kumimoji="1" lang="ja-JP" altLang="en-US" sz="1200" b="1" dirty="0" smtClean="0">
                <a:latin typeface="メイリオ" panose="020B0604030504040204" pitchFamily="50" charset="-128"/>
                <a:ea typeface="メイリオ" panose="020B0604030504040204" pitchFamily="50" charset="-128"/>
              </a:rPr>
              <a:t>以降）健診実施分登録予定時期</a:t>
            </a:r>
            <a:endParaRPr kumimoji="1" lang="ja-JP" altLang="en-US" sz="1200" b="1" dirty="0">
              <a:latin typeface="メイリオ" panose="020B0604030504040204" pitchFamily="50" charset="-128"/>
              <a:ea typeface="メイリオ" panose="020B0604030504040204" pitchFamily="50" charset="-128"/>
            </a:endParaRPr>
          </a:p>
        </p:txBody>
      </p:sp>
      <p:sp>
        <p:nvSpPr>
          <p:cNvPr id="34" name="テキスト ボックス 33"/>
          <p:cNvSpPr txBox="1"/>
          <p:nvPr/>
        </p:nvSpPr>
        <p:spPr>
          <a:xfrm>
            <a:off x="165100" y="9426982"/>
            <a:ext cx="6527800" cy="523220"/>
          </a:xfrm>
          <a:prstGeom prst="rect">
            <a:avLst/>
          </a:prstGeom>
          <a:noFill/>
        </p:spPr>
        <p:txBody>
          <a:bodyPr wrap="square" rtlCol="0">
            <a:spAutoFit/>
          </a:bodyPr>
          <a:lstStyle/>
          <a:p>
            <a:r>
              <a:rPr kumimoji="1" lang="en-US" altLang="ja-JP" sz="1400" dirty="0" smtClean="0">
                <a:latin typeface="メイリオ" panose="020B0604030504040204" pitchFamily="50" charset="-128"/>
                <a:ea typeface="メイリオ" panose="020B0604030504040204" pitchFamily="50" charset="-128"/>
              </a:rPr>
              <a:t>【</a:t>
            </a:r>
            <a:r>
              <a:rPr kumimoji="1" lang="ja-JP" altLang="en-US" sz="1400" dirty="0" smtClean="0">
                <a:latin typeface="メイリオ" panose="020B0604030504040204" pitchFamily="50" charset="-128"/>
                <a:ea typeface="メイリオ" panose="020B0604030504040204" pitchFamily="50" charset="-128"/>
              </a:rPr>
              <a:t>お問い合わせ先</a:t>
            </a:r>
            <a:r>
              <a:rPr kumimoji="1" lang="en-US" altLang="ja-JP" sz="1400" dirty="0" smtClean="0">
                <a:latin typeface="メイリオ" panose="020B0604030504040204" pitchFamily="50" charset="-128"/>
                <a:ea typeface="メイリオ" panose="020B0604030504040204" pitchFamily="50" charset="-128"/>
              </a:rPr>
              <a:t>】</a:t>
            </a:r>
          </a:p>
          <a:p>
            <a:r>
              <a:rPr kumimoji="1" lang="ja-JP" altLang="en-US" sz="1400" dirty="0" smtClean="0">
                <a:latin typeface="メイリオ" panose="020B0604030504040204" pitchFamily="50" charset="-128"/>
                <a:ea typeface="メイリオ" panose="020B0604030504040204" pitchFamily="50" charset="-128"/>
              </a:rPr>
              <a:t>○○○○（保険者名）　</a:t>
            </a:r>
            <a:r>
              <a:rPr kumimoji="1" lang="en-US" altLang="ja-JP" sz="1400" dirty="0" smtClean="0">
                <a:latin typeface="メイリオ" panose="020B0604030504040204" pitchFamily="50" charset="-128"/>
                <a:ea typeface="メイリオ" panose="020B0604030504040204" pitchFamily="50" charset="-128"/>
              </a:rPr>
              <a:t>TEL</a:t>
            </a:r>
            <a:r>
              <a:rPr kumimoji="1" lang="ja-JP" altLang="en-US" sz="1400" dirty="0" smtClean="0">
                <a:latin typeface="メイリオ" panose="020B0604030504040204" pitchFamily="50" charset="-128"/>
                <a:ea typeface="メイリオ" panose="020B0604030504040204" pitchFamily="50" charset="-128"/>
              </a:rPr>
              <a:t>：</a:t>
            </a:r>
            <a:r>
              <a:rPr kumimoji="1" lang="en-US" altLang="ja-JP" sz="1400" dirty="0" smtClean="0">
                <a:latin typeface="メイリオ" panose="020B0604030504040204" pitchFamily="50" charset="-128"/>
                <a:ea typeface="メイリオ" panose="020B0604030504040204" pitchFamily="50" charset="-128"/>
              </a:rPr>
              <a:t>XXX-XXX-XXXX</a:t>
            </a:r>
            <a:endParaRPr kumimoji="1" lang="ja-JP" altLang="en-US" sz="1400" dirty="0">
              <a:latin typeface="メイリオ" panose="020B0604030504040204" pitchFamily="50" charset="-128"/>
              <a:ea typeface="メイリオ" panose="020B0604030504040204" pitchFamily="50" charset="-128"/>
            </a:endParaRPr>
          </a:p>
        </p:txBody>
      </p:sp>
      <p:sp>
        <p:nvSpPr>
          <p:cNvPr id="2" name="正方形/長方形 1"/>
          <p:cNvSpPr/>
          <p:nvPr/>
        </p:nvSpPr>
        <p:spPr>
          <a:xfrm>
            <a:off x="1602356" y="4326111"/>
            <a:ext cx="3649335" cy="830997"/>
          </a:xfrm>
          <a:prstGeom prst="rect">
            <a:avLst/>
          </a:prstGeom>
        </p:spPr>
        <p:txBody>
          <a:bodyPr wrap="square">
            <a:spAutoFit/>
          </a:bodyPr>
          <a:lstStyle/>
          <a:p>
            <a:pPr marL="288000" indent="-457200"/>
            <a:r>
              <a:rPr lang="ja-JP" altLang="en-US" sz="1200" dirty="0" smtClean="0">
                <a:solidFill>
                  <a:schemeClr val="bg1"/>
                </a:solidFill>
                <a:latin typeface="メイリオ" panose="020B0604030504040204" pitchFamily="50" charset="-128"/>
                <a:ea typeface="メイリオ" panose="020B0604030504040204" pitchFamily="50" charset="-128"/>
              </a:rPr>
              <a:t>　　政府</a:t>
            </a:r>
            <a:r>
              <a:rPr lang="ja-JP" altLang="en-US" sz="1200" dirty="0">
                <a:solidFill>
                  <a:schemeClr val="bg1"/>
                </a:solidFill>
                <a:latin typeface="メイリオ" panose="020B0604030504040204" pitchFamily="50" charset="-128"/>
                <a:ea typeface="メイリオ" panose="020B0604030504040204" pitchFamily="50" charset="-128"/>
              </a:rPr>
              <a:t>が運営する</a:t>
            </a:r>
            <a:r>
              <a:rPr lang="ja-JP" altLang="en-US" sz="1200" dirty="0" smtClean="0">
                <a:solidFill>
                  <a:schemeClr val="bg1"/>
                </a:solidFill>
                <a:latin typeface="メイリオ" panose="020B0604030504040204" pitchFamily="50" charset="-128"/>
                <a:ea typeface="メイリオ" panose="020B0604030504040204" pitchFamily="50" charset="-128"/>
              </a:rPr>
              <a:t>オンラインサービス。</a:t>
            </a:r>
            <a:endParaRPr lang="en-US" altLang="ja-JP" sz="1200" dirty="0" smtClean="0">
              <a:solidFill>
                <a:schemeClr val="bg1"/>
              </a:solidFill>
              <a:latin typeface="メイリオ" panose="020B0604030504040204" pitchFamily="50" charset="-128"/>
              <a:ea typeface="メイリオ" panose="020B0604030504040204" pitchFamily="50" charset="-128"/>
            </a:endParaRPr>
          </a:p>
          <a:p>
            <a:pPr marL="288000" indent="-457200"/>
            <a:r>
              <a:rPr lang="ja-JP" altLang="en-US" sz="1200" dirty="0" smtClean="0">
                <a:solidFill>
                  <a:schemeClr val="bg1"/>
                </a:solidFill>
                <a:latin typeface="メイリオ" panose="020B0604030504040204" pitchFamily="50" charset="-128"/>
                <a:ea typeface="メイリオ" panose="020B0604030504040204" pitchFamily="50" charset="-128"/>
              </a:rPr>
              <a:t>　　自分専用のサイトから、行政</a:t>
            </a:r>
            <a:r>
              <a:rPr lang="ja-JP" altLang="en-US" sz="1200" dirty="0">
                <a:solidFill>
                  <a:schemeClr val="bg1"/>
                </a:solidFill>
                <a:latin typeface="メイリオ" panose="020B0604030504040204" pitchFamily="50" charset="-128"/>
                <a:ea typeface="メイリオ" panose="020B0604030504040204" pitchFamily="50" charset="-128"/>
              </a:rPr>
              <a:t>手続の検索やオンライン申請がワンストップでできたり、行政機関からのお知らせを</a:t>
            </a:r>
            <a:r>
              <a:rPr lang="ja-JP" altLang="en-US" sz="1200" dirty="0" smtClean="0">
                <a:solidFill>
                  <a:schemeClr val="bg1"/>
                </a:solidFill>
                <a:latin typeface="メイリオ" panose="020B0604030504040204" pitchFamily="50" charset="-128"/>
                <a:ea typeface="メイリオ" panose="020B0604030504040204" pitchFamily="50" charset="-128"/>
              </a:rPr>
              <a:t>受け取れたりします。</a:t>
            </a:r>
            <a:endParaRPr lang="ja-JP" altLang="en-US" sz="1200" dirty="0">
              <a:solidFill>
                <a:schemeClr val="bg1"/>
              </a:solidFill>
              <a:latin typeface="メイリオ" panose="020B0604030504040204" pitchFamily="50" charset="-128"/>
              <a:ea typeface="メイリオ" panose="020B0604030504040204" pitchFamily="50" charset="-128"/>
            </a:endParaRPr>
          </a:p>
        </p:txBody>
      </p:sp>
      <p:sp>
        <p:nvSpPr>
          <p:cNvPr id="3" name="正方形/長方形 2"/>
          <p:cNvSpPr/>
          <p:nvPr/>
        </p:nvSpPr>
        <p:spPr>
          <a:xfrm>
            <a:off x="2077935" y="3816940"/>
            <a:ext cx="2698175" cy="523220"/>
          </a:xfrm>
          <a:prstGeom prst="rect">
            <a:avLst/>
          </a:prstGeom>
        </p:spPr>
        <p:txBody>
          <a:bodyPr wrap="none">
            <a:spAutoFit/>
          </a:bodyPr>
          <a:lstStyle/>
          <a:p>
            <a:pPr algn="ctr"/>
            <a:r>
              <a:rPr kumimoji="1" lang="ja-JP" altLang="en-US" sz="2800" b="1" dirty="0" smtClean="0">
                <a:solidFill>
                  <a:schemeClr val="bg1"/>
                </a:solidFill>
                <a:latin typeface="メイリオ" panose="020B0604030504040204" pitchFamily="50" charset="-128"/>
                <a:ea typeface="メイリオ" panose="020B0604030504040204" pitchFamily="50" charset="-128"/>
              </a:rPr>
              <a:t>マイナポータル</a:t>
            </a:r>
            <a:endParaRPr kumimoji="1" lang="ja-JP" altLang="en-US" sz="1600" b="1" dirty="0">
              <a:solidFill>
                <a:schemeClr val="bg1"/>
              </a:solidFill>
              <a:latin typeface="メイリオ" panose="020B0604030504040204" pitchFamily="50" charset="-128"/>
              <a:ea typeface="メイリオ" panose="020B0604030504040204" pitchFamily="50" charset="-128"/>
            </a:endParaRPr>
          </a:p>
        </p:txBody>
      </p:sp>
      <p:sp>
        <p:nvSpPr>
          <p:cNvPr id="18" name="テキスト ボックス 2"/>
          <p:cNvSpPr txBox="1">
            <a:spLocks noChangeArrowheads="1"/>
          </p:cNvSpPr>
          <p:nvPr/>
        </p:nvSpPr>
        <p:spPr bwMode="auto">
          <a:xfrm>
            <a:off x="4217158" y="50972"/>
            <a:ext cx="2609594" cy="400110"/>
          </a:xfrm>
          <a:prstGeom prst="rect">
            <a:avLst/>
          </a:prstGeom>
          <a:solidFill>
            <a:srgbClr val="FFFFFF"/>
          </a:solidFill>
          <a:ln w="9525">
            <a:solidFill>
              <a:schemeClr val="tx1"/>
            </a:solidFill>
            <a:miter lim="800000"/>
            <a:headEnd/>
            <a:tailEnd/>
          </a:ln>
        </p:spPr>
        <p:txBody>
          <a:bodyPr rot="0" vert="horz" wrap="square" lIns="91440" tIns="45720" rIns="91440" bIns="45720" anchor="t" anchorCtr="0">
            <a:spAutoFit/>
          </a:bodyPr>
          <a:lstStyle/>
          <a:p>
            <a:pPr algn="just">
              <a:spcAft>
                <a:spcPts val="0"/>
              </a:spcAft>
              <a:tabLst>
                <a:tab pos="2700020" algn="ctr"/>
                <a:tab pos="5400040" algn="r"/>
              </a:tabLst>
            </a:pPr>
            <a:r>
              <a:rPr lang="ja-JP" sz="1000" kern="100" dirty="0">
                <a:effectLst/>
                <a:latin typeface="Century" panose="02040604050505020304" pitchFamily="18" charset="0"/>
                <a:ea typeface="ＭＳ ゴシック" panose="020B0609070205080204" pitchFamily="49" charset="-128"/>
                <a:cs typeface="Times New Roman" panose="02020603050405020304" pitchFamily="18" charset="0"/>
              </a:rPr>
              <a:t>（</a:t>
            </a:r>
            <a:r>
              <a:rPr lang="ja-JP" sz="1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別添</a:t>
            </a:r>
            <a:r>
              <a:rPr lang="ja-JP" altLang="en-US" sz="1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２</a:t>
            </a:r>
            <a:r>
              <a:rPr lang="ja-JP" sz="1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a:t>
            </a:r>
            <a:r>
              <a:rPr lang="ja-JP" sz="1000" kern="100" dirty="0">
                <a:effectLst/>
                <a:latin typeface="Century" panose="02040604050505020304" pitchFamily="18" charset="0"/>
                <a:ea typeface="ＭＳ ゴシック" panose="020B0609070205080204" pitchFamily="49" charset="-128"/>
                <a:cs typeface="Times New Roman" panose="02020603050405020304" pitchFamily="18" charset="0"/>
              </a:rPr>
              <a:t>閲覧用ファイルをオンライン資格確認等システムに</a:t>
            </a:r>
            <a:r>
              <a:rPr lang="ja-JP" sz="1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格納</a:t>
            </a:r>
            <a:r>
              <a:rPr lang="ja-JP" altLang="en-US" sz="1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しない</a:t>
            </a:r>
            <a:r>
              <a:rPr lang="ja-JP" sz="1000" kern="100" dirty="0" smtClean="0">
                <a:effectLst/>
                <a:latin typeface="Century" panose="02040604050505020304" pitchFamily="18" charset="0"/>
                <a:ea typeface="ＭＳ ゴシック" panose="020B0609070205080204" pitchFamily="49" charset="-128"/>
                <a:cs typeface="Times New Roman" panose="02020603050405020304" pitchFamily="18" charset="0"/>
              </a:rPr>
              <a:t>保険者用</a:t>
            </a:r>
            <a:r>
              <a:rPr lang="ja-JP" sz="1000" kern="100" dirty="0">
                <a:effectLst/>
                <a:latin typeface="Century" panose="02040604050505020304" pitchFamily="18" charset="0"/>
                <a:ea typeface="ＭＳ ゴシック" panose="020B0609070205080204" pitchFamily="49" charset="-128"/>
                <a:cs typeface="Times New Roman" panose="02020603050405020304" pitchFamily="18" charset="0"/>
              </a:rPr>
              <a:t>）</a:t>
            </a:r>
            <a:endParaRPr lang="ja-JP" sz="1000" kern="100" dirty="0">
              <a:effectLst/>
              <a:latin typeface="Century" panose="02040604050505020304" pitchFamily="18" charset="0"/>
              <a:ea typeface="ＭＳ 明朝" panose="02020609040205080304" pitchFamily="17" charset="-128"/>
              <a:cs typeface="Times New Roman" panose="02020603050405020304" pitchFamily="18" charset="0"/>
            </a:endParaRPr>
          </a:p>
        </p:txBody>
      </p:sp>
      <p:sp>
        <p:nvSpPr>
          <p:cNvPr id="19" name="正方形/長方形 18"/>
          <p:cNvSpPr/>
          <p:nvPr/>
        </p:nvSpPr>
        <p:spPr>
          <a:xfrm>
            <a:off x="533400" y="6463600"/>
            <a:ext cx="1006218" cy="430887"/>
          </a:xfrm>
          <a:prstGeom prst="rect">
            <a:avLst/>
          </a:prstGeom>
          <a:ln>
            <a:solidFill>
              <a:schemeClr val="tx1"/>
            </a:solidFill>
          </a:ln>
        </p:spPr>
        <p:txBody>
          <a:bodyPr wrap="square">
            <a:spAutoFit/>
          </a:bodyPr>
          <a:lstStyle/>
          <a:p>
            <a:pPr algn="ct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登録対象外</a:t>
            </a:r>
            <a:endParaRPr lang="en-US" altLang="ja-JP" sz="1100" dirty="0" smtClean="0">
              <a:latin typeface="メイリオ" panose="020B0604030504040204" pitchFamily="50" charset="-128"/>
              <a:ea typeface="メイリオ" panose="020B0604030504040204" pitchFamily="50" charset="-128"/>
              <a:cs typeface="Times New Roman" panose="02020603050405020304" pitchFamily="18" charset="0"/>
            </a:endParaRPr>
          </a:p>
          <a:p>
            <a:pPr algn="ctr"/>
            <a:r>
              <a:rPr lang="ja-JP" altLang="en-US" sz="1100" dirty="0" smtClean="0">
                <a:latin typeface="メイリオ" panose="020B0604030504040204" pitchFamily="50" charset="-128"/>
                <a:ea typeface="メイリオ" panose="020B0604030504040204" pitchFamily="50" charset="-128"/>
              </a:rPr>
              <a:t>となる場合</a:t>
            </a:r>
            <a:endParaRPr lang="ja-JP" altLang="en-US" sz="1100" dirty="0">
              <a:latin typeface="メイリオ" panose="020B0604030504040204" pitchFamily="50" charset="-128"/>
              <a:ea typeface="メイリオ" panose="020B0604030504040204" pitchFamily="50" charset="-128"/>
            </a:endParaRPr>
          </a:p>
        </p:txBody>
      </p:sp>
      <p:sp>
        <p:nvSpPr>
          <p:cNvPr id="20" name="正方形/長方形 19"/>
          <p:cNvSpPr/>
          <p:nvPr/>
        </p:nvSpPr>
        <p:spPr>
          <a:xfrm>
            <a:off x="1559622" y="6679044"/>
            <a:ext cx="4739578" cy="261610"/>
          </a:xfrm>
          <a:prstGeom prst="rect">
            <a:avLst/>
          </a:prstGeom>
        </p:spPr>
        <p:txBody>
          <a:bodyPr wrap="square">
            <a:spAutoFit/>
          </a:bodyPr>
          <a:lstStyle/>
          <a:p>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a:t>
            </a:r>
            <a:r>
              <a:rPr lang="ja-JP" altLang="ja-JP" sz="1100" dirty="0" smtClean="0">
                <a:latin typeface="メイリオ" panose="020B0604030504040204" pitchFamily="50" charset="-128"/>
                <a:ea typeface="メイリオ" panose="020B0604030504040204" pitchFamily="50" charset="-128"/>
                <a:cs typeface="Times New Roman" panose="02020603050405020304" pitchFamily="18" charset="0"/>
              </a:rPr>
              <a:t>特定健診の</a:t>
            </a:r>
            <a:r>
              <a:rPr lang="ja-JP" altLang="ja-JP" sz="1100" dirty="0">
                <a:latin typeface="メイリオ" panose="020B0604030504040204" pitchFamily="50" charset="-128"/>
                <a:ea typeface="メイリオ" panose="020B0604030504040204" pitchFamily="50" charset="-128"/>
                <a:cs typeface="Times New Roman" panose="02020603050405020304" pitchFamily="18" charset="0"/>
              </a:rPr>
              <a:t>実施年度途中に加入、脱退等に</a:t>
            </a:r>
            <a:r>
              <a:rPr lang="ja-JP" altLang="ja-JP" sz="1100" dirty="0" smtClean="0">
                <a:latin typeface="メイリオ" panose="020B0604030504040204" pitchFamily="50" charset="-128"/>
                <a:ea typeface="メイリオ" panose="020B0604030504040204" pitchFamily="50" charset="-128"/>
                <a:cs typeface="Times New Roman" panose="02020603050405020304" pitchFamily="18" charset="0"/>
              </a:rPr>
              <a:t>よ</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り</a:t>
            </a:r>
            <a:r>
              <a:rPr lang="ja-JP" altLang="ja-JP" sz="1100" dirty="0" smtClean="0">
                <a:latin typeface="メイリオ" panose="020B0604030504040204" pitchFamily="50" charset="-128"/>
                <a:ea typeface="メイリオ" panose="020B0604030504040204" pitchFamily="50" charset="-128"/>
                <a:cs typeface="Times New Roman" panose="02020603050405020304" pitchFamily="18" charset="0"/>
              </a:rPr>
              <a:t>異動した</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者の場合　等</a:t>
            </a:r>
            <a:endParaRPr lang="ja-JP" altLang="en-US" sz="1100" dirty="0">
              <a:latin typeface="メイリオ" panose="020B0604030504040204" pitchFamily="50" charset="-128"/>
              <a:ea typeface="メイリオ" panose="020B0604030504040204" pitchFamily="50" charset="-128"/>
            </a:endParaRPr>
          </a:p>
        </p:txBody>
      </p:sp>
      <p:sp>
        <p:nvSpPr>
          <p:cNvPr id="21" name="正方形/長方形 20"/>
          <p:cNvSpPr/>
          <p:nvPr/>
        </p:nvSpPr>
        <p:spPr>
          <a:xfrm>
            <a:off x="1549400" y="6429564"/>
            <a:ext cx="3429000" cy="261610"/>
          </a:xfrm>
          <a:prstGeom prst="rect">
            <a:avLst/>
          </a:prstGeom>
        </p:spPr>
        <p:txBody>
          <a:bodyPr>
            <a:spAutoFit/>
          </a:bodyPr>
          <a:lstStyle/>
          <a:p>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・妊産婦等、</a:t>
            </a:r>
            <a:r>
              <a:rPr lang="ja-JP" altLang="ja-JP" sz="1100" dirty="0" smtClean="0">
                <a:latin typeface="メイリオ" panose="020B0604030504040204" pitchFamily="50" charset="-128"/>
                <a:ea typeface="メイリオ" panose="020B0604030504040204" pitchFamily="50" charset="-128"/>
                <a:cs typeface="Times New Roman" panose="02020603050405020304" pitchFamily="18" charset="0"/>
              </a:rPr>
              <a:t>特定健診の</a:t>
            </a:r>
            <a:r>
              <a:rPr lang="ja-JP" altLang="ja-JP" sz="1100" dirty="0">
                <a:latin typeface="メイリオ" panose="020B0604030504040204" pitchFamily="50" charset="-128"/>
                <a:ea typeface="メイリオ" panose="020B0604030504040204" pitchFamily="50" charset="-128"/>
                <a:cs typeface="Times New Roman" panose="02020603050405020304" pitchFamily="18" charset="0"/>
              </a:rPr>
              <a:t>除外</a:t>
            </a:r>
            <a:r>
              <a:rPr lang="ja-JP" altLang="ja-JP" sz="1100" dirty="0" smtClean="0">
                <a:latin typeface="メイリオ" panose="020B0604030504040204" pitchFamily="50" charset="-128"/>
                <a:ea typeface="メイリオ" panose="020B0604030504040204" pitchFamily="50" charset="-128"/>
                <a:cs typeface="Times New Roman" panose="02020603050405020304" pitchFamily="18" charset="0"/>
              </a:rPr>
              <a:t>対象</a:t>
            </a:r>
            <a:r>
              <a:rPr lang="ja-JP" altLang="en-US" sz="1100" dirty="0" smtClean="0">
                <a:latin typeface="メイリオ" panose="020B0604030504040204" pitchFamily="50" charset="-128"/>
                <a:ea typeface="メイリオ" panose="020B0604030504040204" pitchFamily="50" charset="-128"/>
                <a:cs typeface="Times New Roman" panose="02020603050405020304" pitchFamily="18" charset="0"/>
              </a:rPr>
              <a:t>者の</a:t>
            </a:r>
            <a:r>
              <a:rPr lang="ja-JP" altLang="ja-JP" sz="1100" dirty="0" smtClean="0">
                <a:latin typeface="メイリオ" panose="020B0604030504040204" pitchFamily="50" charset="-128"/>
                <a:ea typeface="メイリオ" panose="020B0604030504040204" pitchFamily="50" charset="-128"/>
                <a:cs typeface="Times New Roman" panose="02020603050405020304" pitchFamily="18" charset="0"/>
              </a:rPr>
              <a:t>場合</a:t>
            </a:r>
            <a:endParaRPr lang="ja-JP" altLang="en-US" sz="1100" dirty="0">
              <a:latin typeface="メイリオ" panose="020B0604030504040204" pitchFamily="50" charset="-128"/>
              <a:ea typeface="メイリオ" panose="020B0604030504040204" pitchFamily="50" charset="-128"/>
            </a:endParaRPr>
          </a:p>
        </p:txBody>
      </p:sp>
      <p:pic>
        <p:nvPicPr>
          <p:cNvPr id="22" name="図 21"/>
          <p:cNvPicPr>
            <a:picLocks noChangeAspect="1"/>
          </p:cNvPicPr>
          <p:nvPr/>
        </p:nvPicPr>
        <p:blipFill>
          <a:blip r:embed="rId2">
            <a:clrChange>
              <a:clrFrom>
                <a:srgbClr val="FFFFFF"/>
              </a:clrFrom>
              <a:clrTo>
                <a:srgbClr val="FFFFFF">
                  <a:alpha val="0"/>
                </a:srgbClr>
              </a:clrTo>
            </a:clrChange>
          </a:blip>
          <a:stretch>
            <a:fillRect/>
          </a:stretch>
        </p:blipFill>
        <p:spPr>
          <a:xfrm>
            <a:off x="351747" y="3812368"/>
            <a:ext cx="1187871" cy="1429557"/>
          </a:xfrm>
          <a:prstGeom prst="rect">
            <a:avLst/>
          </a:prstGeom>
        </p:spPr>
      </p:pic>
      <p:sp>
        <p:nvSpPr>
          <p:cNvPr id="23" name="テキスト ボックス 22"/>
          <p:cNvSpPr txBox="1"/>
          <p:nvPr/>
        </p:nvSpPr>
        <p:spPr>
          <a:xfrm>
            <a:off x="165100" y="1802992"/>
            <a:ext cx="6527800" cy="1089529"/>
          </a:xfrm>
          <a:prstGeom prst="rect">
            <a:avLst/>
          </a:prstGeom>
          <a:noFill/>
        </p:spPr>
        <p:txBody>
          <a:bodyPr wrap="square" rtlCol="0">
            <a:spAutoFit/>
          </a:bodyPr>
          <a:lstStyle/>
          <a:p>
            <a:pPr marL="285750" indent="-285750">
              <a:buFont typeface="Wingdings" panose="05000000000000000000" pitchFamily="2" charset="2"/>
              <a:buChar char="u"/>
            </a:pPr>
            <a:r>
              <a:rPr kumimoji="1" lang="ja-JP" altLang="en-US" dirty="0" smtClean="0">
                <a:latin typeface="メイリオ" panose="020B0604030504040204" pitchFamily="50" charset="-128"/>
                <a:ea typeface="メイリオ" panose="020B0604030504040204" pitchFamily="50" charset="-128"/>
              </a:rPr>
              <a:t>令和３年</a:t>
            </a:r>
            <a:r>
              <a:rPr kumimoji="1" lang="en-US" altLang="ja-JP" dirty="0" smtClean="0">
                <a:latin typeface="メイリオ" panose="020B0604030504040204" pitchFamily="50" charset="-128"/>
                <a:ea typeface="メイリオ" panose="020B0604030504040204" pitchFamily="50" charset="-128"/>
              </a:rPr>
              <a:t>10</a:t>
            </a:r>
            <a:r>
              <a:rPr kumimoji="1" lang="ja-JP" altLang="en-US" dirty="0" smtClean="0">
                <a:latin typeface="メイリオ" panose="020B0604030504040204" pitchFamily="50" charset="-128"/>
                <a:ea typeface="メイリオ" panose="020B0604030504040204" pitchFamily="50" charset="-128"/>
              </a:rPr>
              <a:t>月（予定）から、マイナポータル上で特定健診</a:t>
            </a:r>
            <a:r>
              <a:rPr kumimoji="1" lang="ja-JP" altLang="en-US" sz="1200" dirty="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１）</a:t>
            </a:r>
            <a:r>
              <a:rPr kumimoji="1" lang="ja-JP" altLang="en-US" dirty="0" smtClean="0">
                <a:latin typeface="メイリオ" panose="020B0604030504040204" pitchFamily="50" charset="-128"/>
                <a:ea typeface="メイリオ" panose="020B0604030504040204" pitchFamily="50" charset="-128"/>
              </a:rPr>
              <a:t>や事業主健診等</a:t>
            </a:r>
            <a:r>
              <a:rPr kumimoji="1" lang="ja-JP" altLang="en-US" sz="1200" dirty="0" smtClean="0">
                <a:latin typeface="メイリオ" panose="020B0604030504040204" pitchFamily="50" charset="-128"/>
                <a:ea typeface="メイリオ" panose="020B0604030504040204" pitchFamily="50" charset="-128"/>
              </a:rPr>
              <a:t>（</a:t>
            </a:r>
            <a:r>
              <a:rPr kumimoji="1" lang="en-US" altLang="ja-JP" sz="1200" dirty="0" smtClean="0">
                <a:latin typeface="メイリオ" panose="020B0604030504040204" pitchFamily="50" charset="-128"/>
                <a:ea typeface="メイリオ" panose="020B0604030504040204" pitchFamily="50" charset="-128"/>
              </a:rPr>
              <a:t>※</a:t>
            </a:r>
            <a:r>
              <a:rPr kumimoji="1" lang="ja-JP" altLang="en-US" sz="1200" dirty="0" smtClean="0">
                <a:latin typeface="メイリオ" panose="020B0604030504040204" pitchFamily="50" charset="-128"/>
                <a:ea typeface="メイリオ" panose="020B0604030504040204" pitchFamily="50" charset="-128"/>
              </a:rPr>
              <a:t>２）</a:t>
            </a:r>
            <a:r>
              <a:rPr kumimoji="1" lang="ja-JP" altLang="en-US" dirty="0" smtClean="0">
                <a:latin typeface="メイリオ" panose="020B0604030504040204" pitchFamily="50" charset="-128"/>
                <a:ea typeface="メイリオ" panose="020B0604030504040204" pitchFamily="50" charset="-128"/>
              </a:rPr>
              <a:t>の結果の閲覧が可能になります。</a:t>
            </a:r>
            <a:endParaRPr kumimoji="1" lang="en-US" altLang="ja-JP" dirty="0" smtClean="0">
              <a:latin typeface="メイリオ" panose="020B0604030504040204" pitchFamily="50" charset="-128"/>
              <a:ea typeface="メイリオ" panose="020B0604030504040204" pitchFamily="50" charset="-128"/>
            </a:endParaRPr>
          </a:p>
          <a:p>
            <a:pPr marL="285750" indent="-285750">
              <a:buFont typeface="Wingdings" panose="05000000000000000000" pitchFamily="2" charset="2"/>
              <a:buChar char="u"/>
            </a:pPr>
            <a:endParaRPr kumimoji="1" lang="en-US" altLang="ja-JP" sz="500" dirty="0" smtClean="0">
              <a:latin typeface="メイリオ" panose="020B0604030504040204" pitchFamily="50" charset="-128"/>
              <a:ea typeface="メイリオ" panose="020B0604030504040204" pitchFamily="50" charset="-128"/>
            </a:endParaRPr>
          </a:p>
          <a:p>
            <a:r>
              <a:rPr kumimoji="1" lang="ja-JP" altLang="en-US" sz="1190" dirty="0" smtClean="0">
                <a:latin typeface="メイリオ" panose="020B0604030504040204" pitchFamily="50" charset="-128"/>
                <a:ea typeface="メイリオ" panose="020B0604030504040204" pitchFamily="50" charset="-128"/>
              </a:rPr>
              <a:t>　（</a:t>
            </a:r>
            <a:r>
              <a:rPr kumimoji="1" lang="en-US" altLang="ja-JP" sz="1190" dirty="0" smtClean="0">
                <a:latin typeface="メイリオ" panose="020B0604030504040204" pitchFamily="50" charset="-128"/>
                <a:ea typeface="メイリオ" panose="020B0604030504040204" pitchFamily="50" charset="-128"/>
              </a:rPr>
              <a:t>※</a:t>
            </a:r>
            <a:r>
              <a:rPr kumimoji="1" lang="ja-JP" altLang="en-US" sz="1190" dirty="0" smtClean="0">
                <a:latin typeface="メイリオ" panose="020B0604030504040204" pitchFamily="50" charset="-128"/>
                <a:ea typeface="メイリオ" panose="020B0604030504040204" pitchFamily="50" charset="-128"/>
              </a:rPr>
              <a:t>１）</a:t>
            </a:r>
            <a:r>
              <a:rPr lang="ja-JP" altLang="en-US" sz="1190" dirty="0">
                <a:latin typeface="メイリオ" panose="020B0604030504040204" pitchFamily="50" charset="-128"/>
                <a:ea typeface="メイリオ" panose="020B0604030504040204" pitchFamily="50" charset="-128"/>
              </a:rPr>
              <a:t>生活習慣病の予防・改善のため、保険者が </a:t>
            </a:r>
            <a:r>
              <a:rPr lang="en-US" altLang="ja-JP" sz="1190" dirty="0">
                <a:latin typeface="メイリオ" panose="020B0604030504040204" pitchFamily="50" charset="-128"/>
                <a:ea typeface="メイリオ" panose="020B0604030504040204" pitchFamily="50" charset="-128"/>
              </a:rPr>
              <a:t>40</a:t>
            </a:r>
            <a:r>
              <a:rPr lang="ja-JP" altLang="en-US" sz="1190" dirty="0">
                <a:latin typeface="メイリオ" panose="020B0604030504040204" pitchFamily="50" charset="-128"/>
                <a:ea typeface="メイリオ" panose="020B0604030504040204" pitchFamily="50" charset="-128"/>
              </a:rPr>
              <a:t>～</a:t>
            </a:r>
            <a:r>
              <a:rPr lang="en-US" altLang="ja-JP" sz="1190" dirty="0">
                <a:latin typeface="メイリオ" panose="020B0604030504040204" pitchFamily="50" charset="-128"/>
                <a:ea typeface="メイリオ" panose="020B0604030504040204" pitchFamily="50" charset="-128"/>
              </a:rPr>
              <a:t>74</a:t>
            </a:r>
            <a:r>
              <a:rPr lang="ja-JP" altLang="en-US" sz="1190" dirty="0">
                <a:latin typeface="メイリオ" panose="020B0604030504040204" pitchFamily="50" charset="-128"/>
                <a:ea typeface="メイリオ" panose="020B0604030504040204" pitchFamily="50" charset="-128"/>
              </a:rPr>
              <a:t>歳の方を対象に実施する健</a:t>
            </a:r>
            <a:r>
              <a:rPr lang="ja-JP" altLang="en-US" sz="1190" dirty="0" smtClean="0">
                <a:latin typeface="メイリオ" panose="020B0604030504040204" pitchFamily="50" charset="-128"/>
                <a:ea typeface="メイリオ" panose="020B0604030504040204" pitchFamily="50" charset="-128"/>
              </a:rPr>
              <a:t>診</a:t>
            </a:r>
            <a:endParaRPr kumimoji="1" lang="en-US" altLang="ja-JP" sz="1200" dirty="0" smtClean="0">
              <a:latin typeface="メイリオ" panose="020B0604030504040204" pitchFamily="50" charset="-128"/>
              <a:ea typeface="メイリオ" panose="020B0604030504040204" pitchFamily="50" charset="-128"/>
            </a:endParaRPr>
          </a:p>
          <a:p>
            <a:r>
              <a:rPr kumimoji="1" lang="ja-JP" altLang="en-US" sz="1190" dirty="0" smtClean="0">
                <a:latin typeface="メイリオ" panose="020B0604030504040204" pitchFamily="50" charset="-128"/>
                <a:ea typeface="メイリオ" panose="020B0604030504040204" pitchFamily="50" charset="-128"/>
              </a:rPr>
              <a:t>　（</a:t>
            </a:r>
            <a:r>
              <a:rPr kumimoji="1" lang="en-US" altLang="ja-JP" sz="1190" dirty="0" smtClean="0">
                <a:latin typeface="メイリオ" panose="020B0604030504040204" pitchFamily="50" charset="-128"/>
                <a:ea typeface="メイリオ" panose="020B0604030504040204" pitchFamily="50" charset="-128"/>
              </a:rPr>
              <a:t>※</a:t>
            </a:r>
            <a:r>
              <a:rPr kumimoji="1" lang="ja-JP" altLang="en-US" sz="1190" dirty="0" smtClean="0">
                <a:latin typeface="メイリオ" panose="020B0604030504040204" pitchFamily="50" charset="-128"/>
                <a:ea typeface="メイリオ" panose="020B0604030504040204" pitchFamily="50" charset="-128"/>
              </a:rPr>
              <a:t>２）特定健診の検査項目の結果が事業主等から保険者に提供された場合に閲覧可</a:t>
            </a:r>
            <a:endParaRPr kumimoji="1" lang="en-US" altLang="ja-JP" sz="1190" dirty="0" smtClean="0">
              <a:latin typeface="メイリオ" panose="020B0604030504040204" pitchFamily="50" charset="-128"/>
              <a:ea typeface="メイリオ" panose="020B0604030504040204" pitchFamily="50" charset="-128"/>
            </a:endParaRPr>
          </a:p>
        </p:txBody>
      </p:sp>
      <p:sp>
        <p:nvSpPr>
          <p:cNvPr id="24" name="円形吹き出し 23"/>
          <p:cNvSpPr/>
          <p:nvPr/>
        </p:nvSpPr>
        <p:spPr>
          <a:xfrm>
            <a:off x="4064000" y="3039535"/>
            <a:ext cx="1993900" cy="613116"/>
          </a:xfrm>
          <a:prstGeom prst="wedgeEllipseCallout">
            <a:avLst>
              <a:gd name="adj1" fmla="val -39881"/>
              <a:gd name="adj2" fmla="val 5839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健康診断結果</a:t>
            </a:r>
            <a:endParaRPr kumimoji="1" lang="ja-JP" altLang="en-US" sz="1600" b="1" dirty="0">
              <a:latin typeface="メイリオ" panose="020B0604030504040204" pitchFamily="50" charset="-128"/>
              <a:ea typeface="メイリオ" panose="020B0604030504040204" pitchFamily="50" charset="-128"/>
            </a:endParaRPr>
          </a:p>
        </p:txBody>
      </p:sp>
      <p:sp>
        <p:nvSpPr>
          <p:cNvPr id="27" name="円形吹き出し 26"/>
          <p:cNvSpPr/>
          <p:nvPr/>
        </p:nvSpPr>
        <p:spPr>
          <a:xfrm>
            <a:off x="1003300" y="3016162"/>
            <a:ext cx="1930400" cy="591787"/>
          </a:xfrm>
          <a:prstGeom prst="wedgeEllipseCallout">
            <a:avLst>
              <a:gd name="adj1" fmla="val 38096"/>
              <a:gd name="adj2" fmla="val 62500"/>
            </a:avLst>
          </a:prstGeom>
          <a:solidFill>
            <a:srgbClr val="00B0F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600" b="1" dirty="0" smtClean="0">
                <a:latin typeface="メイリオ" panose="020B0604030504040204" pitchFamily="50" charset="-128"/>
                <a:ea typeface="メイリオ" panose="020B0604030504040204" pitchFamily="50" charset="-128"/>
              </a:rPr>
              <a:t>服薬履歴</a:t>
            </a:r>
            <a:endParaRPr kumimoji="1" lang="ja-JP" altLang="en-US" sz="1600" b="1" dirty="0">
              <a:latin typeface="メイリオ" panose="020B0604030504040204" pitchFamily="50" charset="-128"/>
              <a:ea typeface="メイリオ" panose="020B0604030504040204" pitchFamily="50" charset="-128"/>
            </a:endParaRPr>
          </a:p>
        </p:txBody>
      </p:sp>
      <p:pic>
        <p:nvPicPr>
          <p:cNvPr id="32" name="図 31"/>
          <p:cNvPicPr>
            <a:picLocks noChangeAspect="1"/>
          </p:cNvPicPr>
          <p:nvPr/>
        </p:nvPicPr>
        <p:blipFill>
          <a:blip r:embed="rId3">
            <a:clrChange>
              <a:clrFrom>
                <a:srgbClr val="FFFFFF"/>
              </a:clrFrom>
              <a:clrTo>
                <a:srgbClr val="FFFFFF">
                  <a:alpha val="0"/>
                </a:srgbClr>
              </a:clrTo>
            </a:clrChange>
          </a:blip>
          <a:stretch>
            <a:fillRect/>
          </a:stretch>
        </p:blipFill>
        <p:spPr>
          <a:xfrm>
            <a:off x="5224762" y="3658116"/>
            <a:ext cx="958010" cy="1570451"/>
          </a:xfrm>
          <a:prstGeom prst="rect">
            <a:avLst/>
          </a:prstGeom>
        </p:spPr>
      </p:pic>
    </p:spTree>
    <p:extLst>
      <p:ext uri="{BB962C8B-B14F-4D97-AF65-F5344CB8AC3E}">
        <p14:creationId xmlns:p14="http://schemas.microsoft.com/office/powerpoint/2010/main" val="1637764580"/>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356</TotalTime>
  <Words>329</Words>
  <Application>Microsoft Office PowerPoint</Application>
  <PresentationFormat>A4 210 x 297 mm</PresentationFormat>
  <Paragraphs>23</Paragraphs>
  <Slides>1</Slides>
  <Notes>0</Notes>
  <HiddenSlides>0</HiddenSlides>
  <MMClips>0</MMClips>
  <ScaleCrop>false</ScaleCrop>
  <HeadingPairs>
    <vt:vector size="6" baseType="variant">
      <vt:variant>
        <vt:lpstr>使用されているフォント</vt:lpstr>
      </vt:variant>
      <vt:variant>
        <vt:i4>11</vt:i4>
      </vt:variant>
      <vt:variant>
        <vt:lpstr>テーマ</vt:lpstr>
      </vt:variant>
      <vt:variant>
        <vt:i4>1</vt:i4>
      </vt:variant>
      <vt:variant>
        <vt:lpstr>スライド タイトル</vt:lpstr>
      </vt:variant>
      <vt:variant>
        <vt:i4>1</vt:i4>
      </vt:variant>
    </vt:vector>
  </HeadingPairs>
  <TitlesOfParts>
    <vt:vector size="13" baseType="lpstr">
      <vt:lpstr>ＭＳ ゴシック</vt:lpstr>
      <vt:lpstr>ＭＳ 明朝</vt:lpstr>
      <vt:lpstr>メイリオ</vt:lpstr>
      <vt:lpstr>游ゴシック</vt:lpstr>
      <vt:lpstr>游ゴシック Light</vt:lpstr>
      <vt:lpstr>Arial</vt:lpstr>
      <vt:lpstr>Calibri</vt:lpstr>
      <vt:lpstr>Calibri Light</vt:lpstr>
      <vt:lpstr>Century</vt:lpstr>
      <vt:lpstr>Times New Roman</vt:lpstr>
      <vt:lpstr>Wingdings</vt:lpstr>
      <vt:lpstr>Office テーマ</vt:lpstr>
      <vt:lpstr>PowerPoint プレゼンテーション</vt:lpstr>
    </vt:vector>
  </TitlesOfParts>
  <Company>厚生労働省</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岡﨑 天海(okazaki-takami.ak9)</dc:creator>
  <cp:lastModifiedBy>高橋 啓介(takahashi-keisuke.ka5)</cp:lastModifiedBy>
  <cp:revision>59</cp:revision>
  <dcterms:created xsi:type="dcterms:W3CDTF">2021-09-14T01:33:54Z</dcterms:created>
  <dcterms:modified xsi:type="dcterms:W3CDTF">2021-09-17T09:32:30Z</dcterms:modified>
</cp:coreProperties>
</file>